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342" r:id="rId3"/>
    <p:sldId id="358" r:id="rId4"/>
    <p:sldId id="266" r:id="rId5"/>
    <p:sldId id="283" r:id="rId6"/>
    <p:sldId id="284" r:id="rId7"/>
    <p:sldId id="263" r:id="rId8"/>
    <p:sldId id="356" r:id="rId9"/>
    <p:sldId id="288" r:id="rId10"/>
    <p:sldId id="289" r:id="rId11"/>
    <p:sldId id="326" r:id="rId12"/>
    <p:sldId id="327" r:id="rId13"/>
    <p:sldId id="291" r:id="rId14"/>
    <p:sldId id="302" r:id="rId15"/>
    <p:sldId id="293" r:id="rId16"/>
    <p:sldId id="294" r:id="rId17"/>
    <p:sldId id="325" r:id="rId18"/>
    <p:sldId id="295" r:id="rId19"/>
    <p:sldId id="349" r:id="rId20"/>
    <p:sldId id="355" r:id="rId21"/>
    <p:sldId id="350" r:id="rId22"/>
    <p:sldId id="351" r:id="rId23"/>
    <p:sldId id="352" r:id="rId24"/>
    <p:sldId id="353" r:id="rId25"/>
    <p:sldId id="357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 autoAdjust="0"/>
    <p:restoredTop sz="85344" autoAdjust="0"/>
  </p:normalViewPr>
  <p:slideViewPr>
    <p:cSldViewPr>
      <p:cViewPr>
        <p:scale>
          <a:sx n="75" d="100"/>
          <a:sy n="75" d="100"/>
        </p:scale>
        <p:origin x="-1644" y="-3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71E77-D05A-49B8-A630-D81AFD5C422E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B17BD3-F4FE-47C6-8573-69D591C69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862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200" dirty="0"/>
              <a:t>Spammers evolve to counter filter innovations</a:t>
            </a:r>
            <a:endParaRPr kumimoji="1" lang="zh-CN" altLang="en-US" sz="1200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17BD3-F4FE-47C6-8573-69D591C69AE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22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E</a:t>
            </a:r>
            <a:r>
              <a:rPr lang="en-US" dirty="0"/>
              <a:t>:  available data of ratings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T</a:t>
            </a:r>
            <a:r>
              <a:rPr lang="en-US" dirty="0"/>
              <a:t>:  completing the missing ratings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/>
              <a:t>: Accuracy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17BD3-F4FE-47C6-8573-69D591C69AE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406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Books recommended by Amazon.com when viewing Tom Mitchell’s Machine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Learning Book [Mit97]. It is desirable for the vendor to recommend relevant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books which a user might purchase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F0000"/>
                </a:solidFill>
              </a:rPr>
              <a:t>E</a:t>
            </a:r>
            <a:r>
              <a:rPr lang="en-US" sz="1200" dirty="0"/>
              <a:t>xperience: history of user behavior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F0000"/>
                </a:solidFill>
              </a:rPr>
              <a:t>P</a:t>
            </a:r>
            <a:r>
              <a:rPr lang="en-US" sz="1200" dirty="0"/>
              <a:t>erformance: accuracy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17BD3-F4FE-47C6-8573-69D591C69AE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040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/>
            </a:r>
            <a:br>
              <a:rPr lang="zh-CN" alt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17BD3-F4FE-47C6-8573-69D591C69AE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471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17BD3-F4FE-47C6-8573-69D591C69AE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23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17BD3-F4FE-47C6-8573-69D591C69AE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225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extract/learn informative features?</a:t>
            </a:r>
          </a:p>
          <a:p>
            <a:r>
              <a:rPr lang="en-US" dirty="0"/>
              <a:t>Which models is the best?</a:t>
            </a:r>
          </a:p>
          <a:p>
            <a:r>
              <a:rPr lang="en-US" dirty="0"/>
              <a:t>Complexity of  classification?</a:t>
            </a:r>
          </a:p>
          <a:p>
            <a:r>
              <a:rPr lang="en-US" dirty="0"/>
              <a:t>Are all mistakes equally bad?</a:t>
            </a:r>
          </a:p>
          <a:p>
            <a:r>
              <a:rPr lang="en-US" dirty="0"/>
              <a:t>Are there general design principles?</a:t>
            </a:r>
          </a:p>
          <a:p>
            <a:r>
              <a:rPr lang="en-US" dirty="0"/>
              <a:t>How to deal with more data?</a:t>
            </a:r>
          </a:p>
          <a:p>
            <a:r>
              <a:rPr lang="en-US" dirty="0"/>
              <a:t>How to test classifiers?</a:t>
            </a:r>
          </a:p>
          <a:p>
            <a:r>
              <a:rPr lang="en-US" dirty="0"/>
              <a:t>How to tune parameters?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17BD3-F4FE-47C6-8573-69D591C69AE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920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GUPTA, NISHANT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1A: 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17BD3-F4FE-47C6-8573-69D591C69AE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566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EB07B80A-1274-4FE8-87A8-B229F0E613BB}" type="datetimeFigureOut">
              <a:rPr lang="en-US" smtClean="0"/>
              <a:t>08/26/2019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46B5E5EC-DA74-4BEB-88AD-2C8A9185000E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 to Machine Learning Welcome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Instructor: </a:t>
            </a:r>
            <a:r>
              <a:rPr lang="en-US" dirty="0" err="1"/>
              <a:t>Xiaobai</a:t>
            </a:r>
            <a:r>
              <a:rPr lang="en-US" dirty="0"/>
              <a:t> Liu</a:t>
            </a:r>
          </a:p>
        </p:txBody>
      </p:sp>
    </p:spTree>
    <p:extLst>
      <p:ext uri="{BB962C8B-B14F-4D97-AF65-F5344CB8AC3E}">
        <p14:creationId xmlns:p14="http://schemas.microsoft.com/office/powerpoint/2010/main" val="3018132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Case: social network &amp;relationships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752600" y="5867400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Database of who-knows-who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Inputs: a net work of users and their activities</a:t>
            </a:r>
          </a:p>
          <a:p>
            <a:r>
              <a:rPr lang="en-US" dirty="0" smtClean="0"/>
              <a:t>Outputs:  patterns or knowledge that are useful for various purposes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1105" y="2590800"/>
            <a:ext cx="3783789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3222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Case: Face Recognition (Computer Vision)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676400"/>
            <a:ext cx="80384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685800" y="3010266"/>
            <a:ext cx="537224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 smtClean="0">
                <a:solidFill>
                  <a:srgbClr val="FF0000"/>
                </a:solidFill>
              </a:rPr>
              <a:t>Input</a:t>
            </a:r>
            <a:r>
              <a:rPr lang="en-US" sz="2600" dirty="0" smtClean="0"/>
              <a:t>: </a:t>
            </a:r>
            <a:r>
              <a:rPr lang="en-US" sz="2600" dirty="0"/>
              <a:t>face images of the same persons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3575932"/>
            <a:ext cx="803296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 smtClean="0">
                <a:solidFill>
                  <a:srgbClr val="FF0000"/>
                </a:solidFill>
              </a:rPr>
              <a:t>Task</a:t>
            </a:r>
            <a:r>
              <a:rPr lang="en-US" sz="2600" dirty="0" smtClean="0"/>
              <a:t>: </a:t>
            </a:r>
            <a:r>
              <a:rPr lang="en-US" sz="2600" dirty="0"/>
              <a:t>recognize if an unseen face image is the same person</a:t>
            </a:r>
          </a:p>
        </p:txBody>
      </p:sp>
    </p:spTree>
    <p:extLst>
      <p:ext uri="{BB962C8B-B14F-4D97-AF65-F5344CB8AC3E}">
        <p14:creationId xmlns:p14="http://schemas.microsoft.com/office/powerpoint/2010/main" val="424154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Case: Face Detection </a:t>
            </a:r>
            <a:r>
              <a:rPr lang="en-US" altLang="zh-CN" dirty="0"/>
              <a:t>(Computer Vision)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167700"/>
            <a:ext cx="8382000" cy="523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4191000" y="4234934"/>
            <a:ext cx="47244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 smtClean="0">
                <a:solidFill>
                  <a:srgbClr val="FF0000"/>
                </a:solidFill>
              </a:rPr>
              <a:t>Input</a:t>
            </a:r>
            <a:r>
              <a:rPr lang="en-US" sz="2600" dirty="0" smtClean="0"/>
              <a:t>: images including faces</a:t>
            </a:r>
            <a:endParaRPr lang="en-US" sz="2600" dirty="0"/>
          </a:p>
        </p:txBody>
      </p:sp>
      <p:sp>
        <p:nvSpPr>
          <p:cNvPr id="6" name="Rectangle 5"/>
          <p:cNvSpPr/>
          <p:nvPr/>
        </p:nvSpPr>
        <p:spPr>
          <a:xfrm>
            <a:off x="4191000" y="4800600"/>
            <a:ext cx="3659656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 smtClean="0">
                <a:solidFill>
                  <a:srgbClr val="FF0000"/>
                </a:solidFill>
              </a:rPr>
              <a:t>Task</a:t>
            </a:r>
            <a:r>
              <a:rPr lang="en-US" sz="2600" dirty="0" smtClean="0"/>
              <a:t>: detecting face boxes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3493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Case: Scene Understanding </a:t>
            </a:r>
            <a:r>
              <a:rPr lang="en-US" altLang="zh-CN" dirty="0"/>
              <a:t>(Computer Vision)</a:t>
            </a:r>
            <a:endParaRPr kumimoji="1" lang="zh-CN" altLang="en-US" dirty="0"/>
          </a:p>
        </p:txBody>
      </p:sp>
      <p:pic>
        <p:nvPicPr>
          <p:cNvPr id="5" name="内容占位符 4" descr="Screen Shot 2015-08-25 at 12.11.26 PM.png"/>
          <p:cNvPicPr>
            <a:picLocks noGrp="1" noChangeAspect="1"/>
          </p:cNvPicPr>
          <p:nvPr>
            <p:ph sz="quarter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9" b="-5509"/>
          <a:stretch/>
        </p:blipFill>
        <p:spPr>
          <a:xfrm>
            <a:off x="609600" y="1219200"/>
            <a:ext cx="6705600" cy="4594578"/>
          </a:xfrm>
        </p:spPr>
      </p:pic>
      <p:sp>
        <p:nvSpPr>
          <p:cNvPr id="4" name="Rectangle 3"/>
          <p:cNvSpPr/>
          <p:nvPr/>
        </p:nvSpPr>
        <p:spPr>
          <a:xfrm>
            <a:off x="762000" y="5647491"/>
            <a:ext cx="47244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 smtClean="0">
                <a:solidFill>
                  <a:srgbClr val="FF0000"/>
                </a:solidFill>
              </a:rPr>
              <a:t>Input</a:t>
            </a:r>
            <a:r>
              <a:rPr lang="en-US" sz="2600" dirty="0" smtClean="0"/>
              <a:t>: images of scenes</a:t>
            </a:r>
            <a:endParaRPr lang="en-US" sz="2600" dirty="0"/>
          </a:p>
        </p:txBody>
      </p:sp>
      <p:sp>
        <p:nvSpPr>
          <p:cNvPr id="6" name="Rectangle 5"/>
          <p:cNvSpPr/>
          <p:nvPr/>
        </p:nvSpPr>
        <p:spPr>
          <a:xfrm>
            <a:off x="762000" y="6213157"/>
            <a:ext cx="815319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 smtClean="0">
                <a:solidFill>
                  <a:srgbClr val="FF0000"/>
                </a:solidFill>
              </a:rPr>
              <a:t>Task</a:t>
            </a:r>
            <a:r>
              <a:rPr lang="en-US" sz="2600" dirty="0" smtClean="0"/>
              <a:t>: segments of semantic regions (sky, dome, temple etc.)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040104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Case: Climate Modeling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95400"/>
            <a:ext cx="7696200" cy="483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83688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Case: Robot Navigation</a:t>
            </a:r>
            <a:endParaRPr kumimoji="1" lang="zh-CN" altLang="en-US" dirty="0"/>
          </a:p>
        </p:txBody>
      </p:sp>
      <p:pic>
        <p:nvPicPr>
          <p:cNvPr id="9" name="图片 8" descr="Screen Shot 2015-08-25 at 12.18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219200"/>
            <a:ext cx="4470400" cy="4419600"/>
          </a:xfrm>
          <a:prstGeom prst="rect">
            <a:avLst/>
          </a:prstGeom>
        </p:spPr>
      </p:pic>
      <p:pic>
        <p:nvPicPr>
          <p:cNvPr id="13" name="内容占位符 12" descr="Screen Shot 2015-08-25 at 12.20.04 PM.png"/>
          <p:cNvPicPr>
            <a:picLocks noGrp="1" noChangeAspect="1"/>
          </p:cNvPicPr>
          <p:nvPr>
            <p:ph sz="quarter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6" t="-278" r="926" b="41"/>
          <a:stretch/>
        </p:blipFill>
        <p:spPr>
          <a:xfrm>
            <a:off x="457200" y="1219200"/>
            <a:ext cx="2895600" cy="5174105"/>
          </a:xfrm>
        </p:spPr>
      </p:pic>
      <p:sp>
        <p:nvSpPr>
          <p:cNvPr id="14" name="文本框 13"/>
          <p:cNvSpPr txBox="1"/>
          <p:nvPr/>
        </p:nvSpPr>
        <p:spPr>
          <a:xfrm>
            <a:off x="3886200" y="5943600"/>
            <a:ext cx="5160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Robot system to estimate self-location and geometry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420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Case: Global Seismic Monitoring</a:t>
            </a:r>
            <a:endParaRPr kumimoji="1" lang="zh-CN" altLang="en-US" dirty="0"/>
          </a:p>
        </p:txBody>
      </p:sp>
      <p:pic>
        <p:nvPicPr>
          <p:cNvPr id="6" name="内容占位符 5" descr="Screen Shot 2015-08-25 at 12.23.44 PM.png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9" b="3579"/>
          <a:stretch>
            <a:fillRect/>
          </a:stretch>
        </p:blipFill>
        <p:spPr>
          <a:xfrm>
            <a:off x="914400" y="1463040"/>
            <a:ext cx="7086600" cy="4251960"/>
          </a:xfrm>
        </p:spPr>
      </p:pic>
    </p:spTree>
    <p:extLst>
      <p:ext uri="{BB962C8B-B14F-4D97-AF65-F5344CB8AC3E}">
        <p14:creationId xmlns:p14="http://schemas.microsoft.com/office/powerpoint/2010/main" val="14836244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 Summary</a:t>
            </a:r>
            <a:endParaRPr kumimoji="1" lang="zh-CN" altLang="en-US" dirty="0"/>
          </a:p>
        </p:txBody>
      </p:sp>
      <p:graphicFrame>
        <p:nvGraphicFramePr>
          <p:cNvPr id="17" name="表格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531217"/>
              </p:ext>
            </p:extLst>
          </p:nvPr>
        </p:nvGraphicFramePr>
        <p:xfrm>
          <a:off x="1143000" y="1676400"/>
          <a:ext cx="6096000" cy="3977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05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Computer Vision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Scene</a:t>
                      </a:r>
                      <a:r>
                        <a:rPr lang="en-US" altLang="zh-CN" baseline="0" dirty="0"/>
                        <a:t> Understanding, Face Recognition, Face Detection, human tracking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Transportation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Self-driving vehicle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Social Network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Spam</a:t>
                      </a:r>
                      <a:r>
                        <a:rPr lang="en-US" altLang="zh-CN" baseline="0" dirty="0"/>
                        <a:t> email detection, Network analysis 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Commercial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Movie</a:t>
                      </a:r>
                      <a:r>
                        <a:rPr lang="en-US" altLang="zh-CN" baseline="0" dirty="0"/>
                        <a:t> Rating,  book recommendation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Medical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Tumor Diagnose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Financial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Market prediction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Climate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aseline="0" dirty="0"/>
                        <a:t>Weather Prediction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Robot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Mapping, localization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Geology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Seismic Analysis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….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6140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Recap: Machine Learning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CN" dirty="0"/>
              <a:t> Predicting the future from the past</a:t>
            </a:r>
          </a:p>
          <a:p>
            <a:pPr lvl="1"/>
            <a:r>
              <a:rPr kumimoji="1" lang="en-US" altLang="zh-CN" dirty="0"/>
              <a:t>Past: training data, collection of examples</a:t>
            </a:r>
          </a:p>
          <a:p>
            <a:pPr lvl="1"/>
            <a:r>
              <a:rPr kumimoji="1" lang="en-US" altLang="zh-CN" dirty="0"/>
              <a:t>Future: knowledge/information about novel examples</a:t>
            </a:r>
          </a:p>
          <a:p>
            <a:r>
              <a:rPr kumimoji="1" lang="en-US" altLang="zh-CN" dirty="0"/>
              <a:t>Examples</a:t>
            </a:r>
          </a:p>
          <a:p>
            <a:pPr lvl="1"/>
            <a:r>
              <a:rPr kumimoji="1" lang="en-US" altLang="zh-CN" dirty="0"/>
              <a:t>Binary classification: is it spam or not?</a:t>
            </a:r>
          </a:p>
          <a:p>
            <a:pPr lvl="1"/>
            <a:r>
              <a:rPr kumimoji="1" lang="en-US" altLang="zh-CN" dirty="0"/>
              <a:t>Clustering:  how many communities in FACEBOOK network?</a:t>
            </a:r>
          </a:p>
          <a:p>
            <a:pPr lvl="1"/>
            <a:r>
              <a:rPr kumimoji="1" lang="en-US" altLang="zh-CN" dirty="0"/>
              <a:t>Recognition: what sentence was spoken?</a:t>
            </a:r>
          </a:p>
          <a:p>
            <a:pPr lvl="1"/>
            <a:r>
              <a:rPr kumimoji="1" lang="en-US" altLang="zh-CN" dirty="0"/>
              <a:t>Detection:  when and where have seismic events(earthquakes) occurred?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862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305800" cy="4876800"/>
          </a:xfrm>
        </p:spPr>
        <p:txBody>
          <a:bodyPr>
            <a:normAutofit/>
          </a:bodyPr>
          <a:lstStyle/>
          <a:p>
            <a:r>
              <a:rPr lang="zh-CN" altLang="zh-CN" dirty="0">
                <a:solidFill>
                  <a:srgbClr val="C00000"/>
                </a:solidFill>
              </a:rPr>
              <a:t>L</a:t>
            </a:r>
            <a:r>
              <a:rPr lang="en-US" altLang="zh-CN" dirty="0" err="1">
                <a:solidFill>
                  <a:srgbClr val="C00000"/>
                </a:solidFill>
              </a:rPr>
              <a:t>inear</a:t>
            </a:r>
            <a:r>
              <a:rPr lang="en-US" altLang="zh-CN" dirty="0">
                <a:solidFill>
                  <a:srgbClr val="C00000"/>
                </a:solidFill>
              </a:rPr>
              <a:t> Regression</a:t>
            </a:r>
          </a:p>
          <a:p>
            <a:r>
              <a:rPr lang="en-US" dirty="0">
                <a:solidFill>
                  <a:srgbClr val="C00000"/>
                </a:solidFill>
              </a:rPr>
              <a:t>Logistic Regression</a:t>
            </a:r>
          </a:p>
          <a:p>
            <a:r>
              <a:rPr lang="en-US" altLang="zh-CN" dirty="0">
                <a:solidFill>
                  <a:srgbClr val="C00000"/>
                </a:solidFill>
              </a:rPr>
              <a:t>Machine Learning Theories</a:t>
            </a: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Neural Network</a:t>
            </a:r>
          </a:p>
          <a:p>
            <a:r>
              <a:rPr lang="en-US" dirty="0">
                <a:solidFill>
                  <a:srgbClr val="C00000"/>
                </a:solidFill>
              </a:rPr>
              <a:t>Support Vector Machine</a:t>
            </a:r>
          </a:p>
          <a:p>
            <a:r>
              <a:rPr lang="en-US" dirty="0"/>
              <a:t>Unsupervised learning</a:t>
            </a:r>
          </a:p>
          <a:p>
            <a:r>
              <a:rPr lang="en-US" dirty="0"/>
              <a:t>Ensemble methods: bagging and boosting</a:t>
            </a:r>
          </a:p>
          <a:p>
            <a:r>
              <a:rPr lang="en-US" dirty="0"/>
              <a:t>Dimensionality Reduction</a:t>
            </a:r>
          </a:p>
          <a:p>
            <a:r>
              <a:rPr lang="en-US" dirty="0"/>
              <a:t>Subspace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467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Instructor: </a:t>
            </a:r>
            <a:r>
              <a:rPr kumimoji="1" lang="en-US" altLang="zh-CN" dirty="0" err="1"/>
              <a:t>Xiaobai</a:t>
            </a:r>
            <a:r>
              <a:rPr kumimoji="1" lang="en-US" altLang="zh-CN" dirty="0"/>
              <a:t> LIU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SDSU Computer Vision Lab</a:t>
            </a:r>
          </a:p>
          <a:p>
            <a:pPr lvl="1"/>
            <a:r>
              <a:rPr kumimoji="1" lang="en-US" altLang="zh-CN" dirty="0"/>
              <a:t>1 faculty member</a:t>
            </a:r>
          </a:p>
          <a:p>
            <a:pPr lvl="1"/>
            <a:r>
              <a:rPr kumimoji="1" lang="en-US" altLang="zh-CN" dirty="0"/>
              <a:t>8 master students</a:t>
            </a:r>
          </a:p>
          <a:p>
            <a:pPr lvl="1"/>
            <a:r>
              <a:rPr kumimoji="1" lang="en-US" altLang="zh-CN" dirty="0"/>
              <a:t>3 doctoral students</a:t>
            </a:r>
          </a:p>
          <a:p>
            <a:pPr lvl="1"/>
            <a:r>
              <a:rPr kumimoji="1" lang="en-US" altLang="zh-CN" dirty="0"/>
              <a:t>Many collaborators around the world (MIT, UCLA, Rochester PKU)</a:t>
            </a:r>
          </a:p>
          <a:p>
            <a:r>
              <a:rPr kumimoji="1" lang="en-US" altLang="zh-CN" dirty="0" smtClean="0"/>
              <a:t>Since </a:t>
            </a:r>
            <a:r>
              <a:rPr kumimoji="1" lang="en-US" altLang="zh-CN" dirty="0"/>
              <a:t>August 2015</a:t>
            </a:r>
          </a:p>
          <a:p>
            <a:pPr lvl="1"/>
            <a:r>
              <a:rPr kumimoji="1" lang="en-US" altLang="zh-CN" dirty="0" smtClean="0"/>
              <a:t>56 peer-reviewed </a:t>
            </a:r>
            <a:r>
              <a:rPr kumimoji="1" lang="en-US" altLang="zh-CN" dirty="0"/>
              <a:t>papers published /accepted in top journals or conferences; </a:t>
            </a:r>
          </a:p>
          <a:p>
            <a:pPr lvl="1"/>
            <a:r>
              <a:rPr kumimoji="1" lang="en-US" altLang="zh-CN" dirty="0"/>
              <a:t>Funded by Federal Agencies: DOD DARPA, NSF, ONR</a:t>
            </a:r>
            <a:r>
              <a:rPr kumimoji="1" lang="en-US" altLang="zh-CN" dirty="0" smtClean="0"/>
              <a:t>.</a:t>
            </a:r>
          </a:p>
          <a:p>
            <a:endParaRPr kumimoji="1" lang="en-US" altLang="zh-CN" dirty="0"/>
          </a:p>
          <a:p>
            <a:pPr lvl="1"/>
            <a:endParaRPr kumimoji="1" lang="en-US" altLang="zh-CN" dirty="0">
              <a:solidFill>
                <a:srgbClr val="FF0000"/>
              </a:solidFill>
            </a:endParaRPr>
          </a:p>
          <a:p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7722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Organization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In-class meeting</a:t>
            </a:r>
          </a:p>
          <a:p>
            <a:pPr lvl="1"/>
            <a:r>
              <a:rPr lang="en-US" dirty="0"/>
              <a:t>Interactions</a:t>
            </a:r>
          </a:p>
          <a:p>
            <a:pPr lvl="1"/>
            <a:r>
              <a:rPr lang="en-US" dirty="0"/>
              <a:t>Discussions</a:t>
            </a:r>
          </a:p>
          <a:p>
            <a:pPr lvl="1"/>
            <a:endParaRPr lang="en-US" dirty="0"/>
          </a:p>
          <a:p>
            <a:r>
              <a:rPr lang="en-US" dirty="0"/>
              <a:t>After-class coding</a:t>
            </a:r>
          </a:p>
          <a:p>
            <a:pPr lvl="1"/>
            <a:r>
              <a:rPr lang="en-US" dirty="0" smtClean="0"/>
              <a:t>6 homework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Programming Languages</a:t>
            </a:r>
          </a:p>
          <a:p>
            <a:pPr lvl="1"/>
            <a:r>
              <a:rPr lang="en-US" dirty="0" smtClean="0"/>
              <a:t>Python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125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 you can learn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Given two candidate machine learning models, which is better?</a:t>
            </a:r>
          </a:p>
          <a:p>
            <a:pPr lvl="1"/>
            <a:r>
              <a:rPr lang="en-US" dirty="0"/>
              <a:t>Accuracy</a:t>
            </a:r>
          </a:p>
          <a:p>
            <a:pPr lvl="1"/>
            <a:r>
              <a:rPr lang="en-US" dirty="0"/>
              <a:t>Complexity</a:t>
            </a:r>
          </a:p>
          <a:p>
            <a:pPr lvl="1"/>
            <a:r>
              <a:rPr lang="en-US" dirty="0"/>
              <a:t>Are all mistakes are equally bad?</a:t>
            </a:r>
          </a:p>
          <a:p>
            <a:r>
              <a:rPr lang="en-US" dirty="0"/>
              <a:t>Given a family of classifiers with free parameters, </a:t>
            </a:r>
          </a:p>
          <a:p>
            <a:pPr lvl="1"/>
            <a:r>
              <a:rPr lang="en-US" dirty="0"/>
              <a:t>General design principles?</a:t>
            </a:r>
          </a:p>
          <a:p>
            <a:pPr lvl="1"/>
            <a:r>
              <a:rPr lang="en-US" dirty="0"/>
              <a:t>What happen if more data?</a:t>
            </a:r>
          </a:p>
          <a:p>
            <a:pPr lvl="1"/>
            <a:r>
              <a:rPr lang="en-US" dirty="0"/>
              <a:t>Can I test all possible classifiers?</a:t>
            </a:r>
          </a:p>
          <a:p>
            <a:pPr lvl="1"/>
            <a:r>
              <a:rPr lang="en-US" dirty="0"/>
              <a:t>Too many parameters?</a:t>
            </a:r>
          </a:p>
        </p:txBody>
      </p:sp>
    </p:spTree>
    <p:extLst>
      <p:ext uri="{BB962C8B-B14F-4D97-AF65-F5344CB8AC3E}">
        <p14:creationId xmlns:p14="http://schemas.microsoft.com/office/powerpoint/2010/main" val="4250589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Homework Assignment (</a:t>
            </a:r>
            <a:r>
              <a:rPr lang="en-US" dirty="0" smtClean="0"/>
              <a:t>HA, </a:t>
            </a:r>
            <a:r>
              <a:rPr lang="en-US" dirty="0"/>
              <a:t>usually due in </a:t>
            </a:r>
            <a:r>
              <a:rPr lang="en-US" dirty="0" smtClean="0"/>
              <a:t>1-2 weeks, </a:t>
            </a:r>
            <a:r>
              <a:rPr lang="en-US" dirty="0" smtClean="0"/>
              <a:t>50%)</a:t>
            </a:r>
            <a:endParaRPr lang="en-US" dirty="0"/>
          </a:p>
          <a:p>
            <a:pPr lvl="1"/>
            <a:r>
              <a:rPr lang="en-US" dirty="0"/>
              <a:t>10% HA1: Programming Environment</a:t>
            </a:r>
          </a:p>
          <a:p>
            <a:pPr lvl="1"/>
            <a:r>
              <a:rPr lang="en-US" dirty="0"/>
              <a:t>10% HA2</a:t>
            </a:r>
          </a:p>
          <a:p>
            <a:pPr lvl="1"/>
            <a:r>
              <a:rPr lang="en-US" dirty="0"/>
              <a:t>10% HA3</a:t>
            </a:r>
          </a:p>
          <a:p>
            <a:pPr lvl="1"/>
            <a:r>
              <a:rPr lang="en-US" dirty="0"/>
              <a:t>10% </a:t>
            </a:r>
            <a:r>
              <a:rPr lang="en-US" dirty="0" smtClean="0"/>
              <a:t>HA4</a:t>
            </a:r>
          </a:p>
          <a:p>
            <a:pPr lvl="1"/>
            <a:r>
              <a:rPr lang="en-US" dirty="0" smtClean="0"/>
              <a:t>10% HA5</a:t>
            </a:r>
          </a:p>
          <a:p>
            <a:r>
              <a:rPr lang="en-US" dirty="0" smtClean="0"/>
              <a:t>Final </a:t>
            </a:r>
            <a:r>
              <a:rPr lang="en-US" dirty="0" smtClean="0"/>
              <a:t>Exam (</a:t>
            </a:r>
            <a:r>
              <a:rPr lang="en-US" dirty="0" smtClean="0"/>
              <a:t>25%)</a:t>
            </a:r>
            <a:endParaRPr lang="en-US" dirty="0"/>
          </a:p>
          <a:p>
            <a:r>
              <a:rPr lang="en-US" dirty="0" smtClean="0"/>
              <a:t>Final Project </a:t>
            </a:r>
            <a:r>
              <a:rPr lang="en-US" smtClean="0"/>
              <a:t>(</a:t>
            </a:r>
            <a:r>
              <a:rPr lang="en-US" smtClean="0"/>
              <a:t>25%)</a:t>
            </a:r>
            <a:endParaRPr lang="en-US" dirty="0" smtClean="0"/>
          </a:p>
          <a:p>
            <a:r>
              <a:rPr lang="en-US" dirty="0" smtClean="0"/>
              <a:t>Extra Credits (5%)</a:t>
            </a:r>
            <a:endParaRPr lang="en-US" dirty="0"/>
          </a:p>
          <a:p>
            <a:pPr lvl="1"/>
            <a:r>
              <a:rPr lang="en-US" dirty="0" smtClean="0"/>
              <a:t>Extra-efforts </a:t>
            </a:r>
            <a:r>
              <a:rPr lang="en-US" dirty="0"/>
              <a:t>for </a:t>
            </a:r>
            <a:r>
              <a:rPr lang="en-US" dirty="0" smtClean="0"/>
              <a:t>assignments</a:t>
            </a:r>
          </a:p>
          <a:p>
            <a:pPr lvl="1"/>
            <a:r>
              <a:rPr lang="en-US" dirty="0" smtClean="0"/>
              <a:t>In-class interactions</a:t>
            </a:r>
          </a:p>
          <a:p>
            <a:pPr lvl="1"/>
            <a:r>
              <a:rPr lang="en-US" dirty="0" smtClean="0"/>
              <a:t>Class Attendance</a:t>
            </a:r>
            <a:endParaRPr lang="en-US" dirty="0"/>
          </a:p>
          <a:p>
            <a:pPr marL="27432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463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Resources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en-US" altLang="zh-CN" dirty="0" smtClean="0"/>
              <a:t>Gradebook (updates weekly)</a:t>
            </a:r>
          </a:p>
          <a:p>
            <a:pPr lvl="1"/>
            <a:r>
              <a:rPr kumimoji="1" lang="en-US" altLang="zh-CN" dirty="0" smtClean="0"/>
              <a:t>Slides </a:t>
            </a:r>
            <a:r>
              <a:rPr kumimoji="1" lang="en-US" altLang="zh-CN" dirty="0"/>
              <a:t>(updated after class meetings)</a:t>
            </a:r>
          </a:p>
          <a:p>
            <a:pPr lvl="1"/>
            <a:r>
              <a:rPr kumimoji="1" lang="en-US" altLang="zh-CN" dirty="0"/>
              <a:t>Sample codes</a:t>
            </a:r>
          </a:p>
          <a:p>
            <a:pPr lvl="1"/>
            <a:r>
              <a:rPr kumimoji="1" lang="en-US" altLang="zh-CN" dirty="0"/>
              <a:t>Homework assignments</a:t>
            </a:r>
          </a:p>
          <a:p>
            <a:pPr lvl="1"/>
            <a:endParaRPr kumimoji="1" lang="en-US" altLang="zh-CN" dirty="0"/>
          </a:p>
          <a:p>
            <a:r>
              <a:rPr kumimoji="1" lang="en-US" altLang="zh-CN" dirty="0"/>
              <a:t>Textbooks</a:t>
            </a:r>
          </a:p>
          <a:p>
            <a:pPr lvl="1"/>
            <a:r>
              <a:rPr kumimoji="1" lang="en-US" altLang="zh-CN" dirty="0"/>
              <a:t>Optional </a:t>
            </a:r>
            <a:r>
              <a:rPr kumimoji="1" lang="en-US" altLang="zh-CN" dirty="0" smtClean="0"/>
              <a:t>Reading: </a:t>
            </a:r>
            <a:r>
              <a:rPr lang="en-US" b="1" dirty="0"/>
              <a:t>Textbook I</a:t>
            </a:r>
            <a:r>
              <a:rPr lang="en-US" dirty="0"/>
              <a:t> : </a:t>
            </a:r>
            <a:r>
              <a:rPr lang="en-US" i="1" u="sng" dirty="0"/>
              <a:t>An Introduction to Machine Learning with Python</a:t>
            </a:r>
            <a:r>
              <a:rPr lang="en-US" dirty="0"/>
              <a:t>, by Andreas C. Muller and Sarah Guido (O’Reilly). Copyright 2017 Sarah Guido and Andreas Muller, 978-1-449-36941-5. Online available</a:t>
            </a:r>
          </a:p>
          <a:p>
            <a:pPr lvl="1"/>
            <a:r>
              <a:rPr kumimoji="1" lang="en-US" altLang="zh-CN" dirty="0" smtClean="0"/>
              <a:t>Optional </a:t>
            </a:r>
            <a:r>
              <a:rPr kumimoji="1" lang="en-US" altLang="zh-CN" dirty="0"/>
              <a:t>Reading:  </a:t>
            </a:r>
            <a:r>
              <a:rPr kumimoji="1" lang="en-US" altLang="zh-CN" b="1" i="1" dirty="0"/>
              <a:t>Machine Learning: a Probabilistic Perspective</a:t>
            </a:r>
            <a:r>
              <a:rPr kumimoji="1" lang="en-US" altLang="zh-CN" dirty="0"/>
              <a:t> by Kevin Patrick Murphy</a:t>
            </a:r>
            <a:br>
              <a:rPr kumimoji="1" lang="en-US" altLang="zh-CN" dirty="0"/>
            </a:br>
            <a:r>
              <a:rPr kumimoji="1" lang="en-US" altLang="zh-CN" dirty="0">
                <a:solidFill>
                  <a:srgbClr val="FF0000"/>
                </a:solidFill>
              </a:rPr>
              <a:t>Online available</a:t>
            </a:r>
            <a:r>
              <a:rPr kumimoji="1" lang="en-US" altLang="zh-CN" dirty="0"/>
              <a:t>, http://www.cs.ubc.ca/~murphyk/MLbook/</a:t>
            </a:r>
          </a:p>
          <a:p>
            <a:pPr lvl="1"/>
            <a:r>
              <a:rPr lang="en-US" altLang="zh-CN" dirty="0"/>
              <a:t>Optional Reading: </a:t>
            </a:r>
            <a:r>
              <a:rPr lang="en-US" altLang="zh-CN" b="1" i="1" dirty="0"/>
              <a:t>Pattern Recognition and Machine Learning</a:t>
            </a:r>
            <a:r>
              <a:rPr lang="en-US" altLang="zh-CN" dirty="0"/>
              <a:t>, Christopher M. Bishop, Springer-</a:t>
            </a:r>
            <a:r>
              <a:rPr lang="en-US" altLang="zh-CN" dirty="0" err="1"/>
              <a:t>Verlag</a:t>
            </a:r>
            <a:r>
              <a:rPr lang="en-US" altLang="zh-CN" dirty="0"/>
              <a:t> New York, Inc. Secaucus, NJ, USA ©2006 ISBN:0387310738</a:t>
            </a:r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39115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Office hours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Instructor: Dr. Xiao-</a:t>
            </a:r>
            <a:r>
              <a:rPr lang="en-US" dirty="0" err="1" smtClean="0"/>
              <a:t>bai</a:t>
            </a:r>
            <a:r>
              <a:rPr lang="en-US" dirty="0" smtClean="0"/>
              <a:t> Liu</a:t>
            </a:r>
          </a:p>
          <a:p>
            <a:r>
              <a:rPr lang="en-US" dirty="0" smtClean="0"/>
              <a:t>Office hours: 11:00-11:50am, Tuesday/Thursday</a:t>
            </a:r>
          </a:p>
          <a:p>
            <a:r>
              <a:rPr lang="en-US" dirty="0" smtClean="0"/>
              <a:t>Appointment by emails: Xiaobai.liu@sdsu.edu</a:t>
            </a:r>
            <a:endParaRPr lang="en-US" dirty="0"/>
          </a:p>
          <a:p>
            <a:pPr marL="0" indent="0">
              <a:buNone/>
            </a:pPr>
            <a:r>
              <a:rPr lang="en-US" smtClean="0"/>
              <a:t>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112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Take-home 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iPython</a:t>
            </a:r>
            <a:r>
              <a:rPr lang="en-US" dirty="0" smtClean="0">
                <a:solidFill>
                  <a:srgbClr val="FF0000"/>
                </a:solidFill>
              </a:rPr>
              <a:t> Tutorial (or </a:t>
            </a:r>
            <a:r>
              <a:rPr lang="en-US" dirty="0" err="1" smtClean="0">
                <a:solidFill>
                  <a:srgbClr val="FF0000"/>
                </a:solidFill>
              </a:rPr>
              <a:t>jupyter</a:t>
            </a:r>
            <a:r>
              <a:rPr lang="en-US" dirty="0" smtClean="0">
                <a:solidFill>
                  <a:srgbClr val="FF0000"/>
                </a:solidFill>
              </a:rPr>
              <a:t> notebook) , 4 pages</a:t>
            </a:r>
          </a:p>
          <a:p>
            <a:endParaRPr lang="en-US" dirty="0"/>
          </a:p>
          <a:p>
            <a:r>
              <a:rPr lang="en-US" dirty="0"/>
              <a:t>Python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smtClean="0"/>
              <a:t>Tutorial,27 pages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Python </a:t>
            </a:r>
            <a:r>
              <a:rPr lang="en-US" dirty="0" smtClean="0">
                <a:solidFill>
                  <a:srgbClr val="FF0000"/>
                </a:solidFill>
              </a:rPr>
              <a:t>Basics 20 pages</a:t>
            </a:r>
          </a:p>
          <a:p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lecture00. </a:t>
            </a:r>
            <a:r>
              <a:rPr lang="en-US" dirty="0" smtClean="0">
                <a:solidFill>
                  <a:srgbClr val="FF0000"/>
                </a:solidFill>
              </a:rPr>
              <a:t>Python.pptx, 30 slides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780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Campus-wide Events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274320" lvl="1">
              <a:spcBef>
                <a:spcPts val="600"/>
              </a:spcBef>
              <a:buClr>
                <a:schemeClr val="accent1"/>
              </a:buClr>
            </a:pPr>
            <a:r>
              <a:rPr kumimoji="1" lang="en-US" altLang="zh-CN" dirty="0"/>
              <a:t>SDSU AI Club (aiclub.sdsu.edu)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SDSU AI Seminar ( </a:t>
            </a:r>
            <a:r>
              <a:rPr lang="en-US" dirty="0" err="1" smtClean="0"/>
              <a:t>sdsuai.home.blog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00725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819400"/>
            <a:ext cx="8229600" cy="990600"/>
          </a:xfrm>
        </p:spPr>
        <p:txBody>
          <a:bodyPr/>
          <a:lstStyle/>
          <a:p>
            <a:r>
              <a:rPr lang="en-US" dirty="0"/>
              <a:t>Why need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53420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Case: Spam Email Detection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"/>
          </p:nvPr>
        </p:nvPicPr>
        <p:blipFill rotWithShape="1">
          <a:blip r:embed="rId3"/>
          <a:srcRect t="-18739" r="-1271" b="-653"/>
          <a:stretch/>
        </p:blipFill>
        <p:spPr>
          <a:xfrm>
            <a:off x="5029200" y="762000"/>
            <a:ext cx="3276600" cy="4707008"/>
          </a:xfrm>
        </p:spPr>
      </p:pic>
      <p:sp>
        <p:nvSpPr>
          <p:cNvPr id="5" name="文本框 4"/>
          <p:cNvSpPr txBox="1"/>
          <p:nvPr/>
        </p:nvSpPr>
        <p:spPr>
          <a:xfrm>
            <a:off x="533400" y="1828800"/>
            <a:ext cx="44958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600" dirty="0">
                <a:solidFill>
                  <a:srgbClr val="FF0000"/>
                </a:solidFill>
              </a:rPr>
              <a:t>Inputs</a:t>
            </a:r>
            <a:r>
              <a:rPr kumimoji="1" lang="en-US" altLang="zh-CN" sz="2600" dirty="0"/>
              <a:t>: emails that were previously marked as spam or ham;</a:t>
            </a:r>
          </a:p>
          <a:p>
            <a:endParaRPr kumimoji="1" lang="en-US" altLang="zh-CN" sz="2600" dirty="0"/>
          </a:p>
          <a:p>
            <a:r>
              <a:rPr kumimoji="1" lang="en-US" altLang="zh-CN" sz="2600" dirty="0">
                <a:solidFill>
                  <a:srgbClr val="FF0000"/>
                </a:solidFill>
              </a:rPr>
              <a:t>Task</a:t>
            </a:r>
            <a:r>
              <a:rPr kumimoji="1" lang="en-US" altLang="zh-CN" sz="2600" dirty="0"/>
              <a:t>:  binary classification, is this email ham or spam?</a:t>
            </a:r>
          </a:p>
          <a:p>
            <a:endParaRPr kumimoji="1" lang="en-US" altLang="zh-CN" sz="2600" dirty="0"/>
          </a:p>
          <a:p>
            <a:endParaRPr kumimoji="1" lang="en-US" altLang="zh-CN" sz="2600" dirty="0"/>
          </a:p>
          <a:p>
            <a:endParaRPr kumimoji="1" lang="en-US" altLang="zh-CN" sz="2600" dirty="0"/>
          </a:p>
          <a:p>
            <a:endParaRPr kumimoji="1" lang="en-US" altLang="zh-CN" sz="2600" dirty="0"/>
          </a:p>
        </p:txBody>
      </p:sp>
    </p:spTree>
    <p:extLst>
      <p:ext uri="{BB962C8B-B14F-4D97-AF65-F5344CB8AC3E}">
        <p14:creationId xmlns:p14="http://schemas.microsoft.com/office/powerpoint/2010/main" val="2460537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90600"/>
          </a:xfrm>
        </p:spPr>
        <p:txBody>
          <a:bodyPr/>
          <a:lstStyle/>
          <a:p>
            <a:r>
              <a:rPr lang="en-US" dirty="0"/>
              <a:t>Case: Rating Movie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5410200"/>
            <a:ext cx="8229600" cy="943276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066800"/>
            <a:ext cx="7924800" cy="4503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6670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Case: Book Recommendation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2049" name="Picture 1" descr="C:\Users\xbliu\AppData\Roaming\Tencent\Users\1055592560\QQ\WinTemp\RichOle\5061F({~GAT2M9_F%(3`MJC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7" t="11454" r="9892"/>
          <a:stretch/>
        </p:blipFill>
        <p:spPr bwMode="auto">
          <a:xfrm>
            <a:off x="0" y="1295400"/>
            <a:ext cx="9144000" cy="2577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68010" y="4765357"/>
            <a:ext cx="542097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/>
              <a:t>how likely a user will </a:t>
            </a:r>
            <a:r>
              <a:rPr lang="en-US" sz="2600" dirty="0" smtClean="0"/>
              <a:t>purchase a </a:t>
            </a:r>
            <a:r>
              <a:rPr lang="en-US" sz="2600" dirty="0"/>
              <a:t>book</a:t>
            </a:r>
          </a:p>
        </p:txBody>
      </p:sp>
    </p:spTree>
    <p:extLst>
      <p:ext uri="{BB962C8B-B14F-4D97-AF65-F5344CB8AC3E}">
        <p14:creationId xmlns:p14="http://schemas.microsoft.com/office/powerpoint/2010/main" val="2790674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609600" y="1295400"/>
            <a:ext cx="8001000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Machine Learning: Field of study that gives computers the </a:t>
            </a:r>
            <a:r>
              <a:rPr lang="en-US" sz="2600" dirty="0">
                <a:solidFill>
                  <a:srgbClr val="FF0000"/>
                </a:solidFill>
              </a:rPr>
              <a:t>ability to learn </a:t>
            </a:r>
            <a:r>
              <a:rPr lang="en-US" sz="2600" dirty="0"/>
              <a:t>without being explicitly programmed.</a:t>
            </a:r>
          </a:p>
          <a:p>
            <a:endParaRPr lang="en-US" sz="2600" dirty="0"/>
          </a:p>
          <a:p>
            <a:pPr algn="r"/>
            <a:r>
              <a:rPr lang="en-US" sz="2600" dirty="0"/>
              <a:t>Arthur Samuel (1959).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46176" y="3200400"/>
            <a:ext cx="7812024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Well-posed Learning Problem:  A computer program is said to learn from </a:t>
            </a:r>
            <a:r>
              <a:rPr lang="en-US" sz="2600" u="sng" dirty="0">
                <a:solidFill>
                  <a:srgbClr val="FF0000"/>
                </a:solidFill>
              </a:rPr>
              <a:t>experience E </a:t>
            </a:r>
            <a:r>
              <a:rPr lang="en-US" sz="2600" dirty="0"/>
              <a:t>with respect to some </a:t>
            </a:r>
            <a:r>
              <a:rPr lang="en-US" sz="2600" dirty="0">
                <a:solidFill>
                  <a:srgbClr val="FF0000"/>
                </a:solidFill>
              </a:rPr>
              <a:t>task T </a:t>
            </a:r>
            <a:r>
              <a:rPr lang="en-US" sz="2600" dirty="0"/>
              <a:t>and some </a:t>
            </a:r>
            <a:r>
              <a:rPr lang="en-US" sz="2600" dirty="0">
                <a:solidFill>
                  <a:srgbClr val="FF0000"/>
                </a:solidFill>
              </a:rPr>
              <a:t>performance measure P, </a:t>
            </a:r>
            <a:r>
              <a:rPr lang="en-US" sz="2600" dirty="0"/>
              <a:t>if its performance on T, as measured by P, improves with experience E. </a:t>
            </a:r>
          </a:p>
        </p:txBody>
      </p:sp>
      <p:sp>
        <p:nvSpPr>
          <p:cNvPr id="6" name="Rectangle 5"/>
          <p:cNvSpPr/>
          <p:nvPr/>
        </p:nvSpPr>
        <p:spPr>
          <a:xfrm>
            <a:off x="5455711" y="5529072"/>
            <a:ext cx="300248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600" dirty="0"/>
              <a:t>Tom Mitchell (1998) </a:t>
            </a:r>
          </a:p>
        </p:txBody>
      </p:sp>
    </p:spTree>
    <p:extLst>
      <p:ext uri="{BB962C8B-B14F-4D97-AF65-F5344CB8AC3E}">
        <p14:creationId xmlns:p14="http://schemas.microsoft.com/office/powerpoint/2010/main" val="1389905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" grpId="1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Case: financial forecasting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5349240"/>
            <a:ext cx="8229600" cy="1051560"/>
          </a:xfrm>
        </p:spPr>
        <p:txBody>
          <a:bodyPr/>
          <a:lstStyle/>
          <a:p>
            <a:r>
              <a:rPr kumimoji="1" lang="en-US" altLang="zh-CN" dirty="0"/>
              <a:t>Predict future market behavior based on data, news reports, expert reviews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43000"/>
            <a:ext cx="5715000" cy="431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45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1626</TotalTime>
  <Words>831</Words>
  <Application>Microsoft Office PowerPoint</Application>
  <PresentationFormat>On-screen Show (4:3)</PresentationFormat>
  <Paragraphs>188</Paragraphs>
  <Slides>25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Origin</vt:lpstr>
      <vt:lpstr>Introduction to Machine Learning Welcome</vt:lpstr>
      <vt:lpstr>Instructor: Xiaobai LIU</vt:lpstr>
      <vt:lpstr>Campus-wide Events </vt:lpstr>
      <vt:lpstr>Why need Machine Learning</vt:lpstr>
      <vt:lpstr>Case: Spam Email Detection</vt:lpstr>
      <vt:lpstr>Case: Rating Movie</vt:lpstr>
      <vt:lpstr>Case: Book Recommendation</vt:lpstr>
      <vt:lpstr>Machine Learning</vt:lpstr>
      <vt:lpstr>Case: financial forecasting</vt:lpstr>
      <vt:lpstr>Case: social network &amp;relationships</vt:lpstr>
      <vt:lpstr>Case: Face Recognition (Computer Vision)</vt:lpstr>
      <vt:lpstr>Case: Face Detection (Computer Vision)</vt:lpstr>
      <vt:lpstr>Case: Scene Understanding (Computer Vision)</vt:lpstr>
      <vt:lpstr>Case: Climate Modeling</vt:lpstr>
      <vt:lpstr>Case: Robot Navigation</vt:lpstr>
      <vt:lpstr>Case: Global Seismic Monitoring</vt:lpstr>
      <vt:lpstr>In Summary</vt:lpstr>
      <vt:lpstr>Recap: Machine Learning</vt:lpstr>
      <vt:lpstr>Course Topics</vt:lpstr>
      <vt:lpstr>Course Organization</vt:lpstr>
      <vt:lpstr>What  you can learn</vt:lpstr>
      <vt:lpstr>Evaluation</vt:lpstr>
      <vt:lpstr>Resources</vt:lpstr>
      <vt:lpstr>Office hours</vt:lpstr>
      <vt:lpstr>Take-home Materials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xbliu</dc:creator>
  <cp:lastModifiedBy>Xiao Bai Liu</cp:lastModifiedBy>
  <cp:revision>167</cp:revision>
  <dcterms:created xsi:type="dcterms:W3CDTF">2015-08-12T17:32:19Z</dcterms:created>
  <dcterms:modified xsi:type="dcterms:W3CDTF">2019-08-26T18:54:56Z</dcterms:modified>
</cp:coreProperties>
</file>

<file path=docProps/thumbnail.jpeg>
</file>